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lvl1pPr defTabSz="584200">
      <a:defRPr sz="2000">
        <a:latin typeface="+mn-lt"/>
        <a:ea typeface="+mn-ea"/>
        <a:cs typeface="+mn-cs"/>
        <a:sym typeface="Helvetica Light"/>
      </a:defRPr>
    </a:lvl1pPr>
    <a:lvl2pPr indent="228600" defTabSz="584200">
      <a:defRPr sz="2000">
        <a:latin typeface="+mn-lt"/>
        <a:ea typeface="+mn-ea"/>
        <a:cs typeface="+mn-cs"/>
        <a:sym typeface="Helvetica Light"/>
      </a:defRPr>
    </a:lvl2pPr>
    <a:lvl3pPr indent="457200" defTabSz="584200">
      <a:defRPr sz="2000">
        <a:latin typeface="+mn-lt"/>
        <a:ea typeface="+mn-ea"/>
        <a:cs typeface="+mn-cs"/>
        <a:sym typeface="Helvetica Light"/>
      </a:defRPr>
    </a:lvl3pPr>
    <a:lvl4pPr indent="685800" defTabSz="584200">
      <a:defRPr sz="2000">
        <a:latin typeface="+mn-lt"/>
        <a:ea typeface="+mn-ea"/>
        <a:cs typeface="+mn-cs"/>
        <a:sym typeface="Helvetica Light"/>
      </a:defRPr>
    </a:lvl4pPr>
    <a:lvl5pPr indent="914400" defTabSz="584200">
      <a:defRPr sz="2000">
        <a:latin typeface="+mn-lt"/>
        <a:ea typeface="+mn-ea"/>
        <a:cs typeface="+mn-cs"/>
        <a:sym typeface="Helvetica Light"/>
      </a:defRPr>
    </a:lvl5pPr>
    <a:lvl6pPr indent="1143000" defTabSz="584200">
      <a:defRPr sz="2000">
        <a:latin typeface="+mn-lt"/>
        <a:ea typeface="+mn-ea"/>
        <a:cs typeface="+mn-cs"/>
        <a:sym typeface="Helvetica Light"/>
      </a:defRPr>
    </a:lvl6pPr>
    <a:lvl7pPr indent="1371600" defTabSz="584200">
      <a:defRPr sz="2000">
        <a:latin typeface="+mn-lt"/>
        <a:ea typeface="+mn-ea"/>
        <a:cs typeface="+mn-cs"/>
        <a:sym typeface="Helvetica Light"/>
      </a:defRPr>
    </a:lvl7pPr>
    <a:lvl8pPr indent="1600200" defTabSz="584200">
      <a:defRPr sz="2000">
        <a:latin typeface="+mn-lt"/>
        <a:ea typeface="+mn-ea"/>
        <a:cs typeface="+mn-cs"/>
        <a:sym typeface="Helvetica Light"/>
      </a:defRPr>
    </a:lvl8pPr>
    <a:lvl9pPr indent="1828800" defTabSz="584200">
      <a:defRPr sz="2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" Target="slide2.xml"/><Relationship Id="rId6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" Target="slide3.xml"/><Relationship Id="rId3" Type="http://schemas.openxmlformats.org/officeDocument/2006/relationships/slide" Target="slide5.xml"/><Relationship Id="rId4" Type="http://schemas.openxmlformats.org/officeDocument/2006/relationships/slide" Target="slide20.xml"/><Relationship Id="rId5" Type="http://schemas.openxmlformats.org/officeDocument/2006/relationships/slide" Target="slide2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gliffy.com/go/publish/11584953" TargetMode="External"/><Relationship Id="rId3" Type="http://schemas.openxmlformats.org/officeDocument/2006/relationships/hyperlink" Target="http://gliffy.com" TargetMode="External"/><Relationship Id="rId4" Type="http://schemas.openxmlformats.org/officeDocument/2006/relationships/image" Target="../media/image33.png"/><Relationship Id="rId5" Type="http://schemas.openxmlformats.org/officeDocument/2006/relationships/slide" Target="slide2.xml"/><Relationship Id="rId6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" Target="slide2.xml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" Target="slide2.xml"/><Relationship Id="rId3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slide" Target="slide2.xml"/><Relationship Id="rId4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" Target="slide2.xml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Project 2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&lt;Small Sudoku&gt;</a:t>
            </a:r>
          </a:p>
        </p:txBody>
      </p:sp>
      <p:sp>
        <p:nvSpPr>
          <p:cNvPr id="34" name="Shape 34"/>
          <p:cNvSpPr/>
          <p:nvPr/>
        </p:nvSpPr>
        <p:spPr>
          <a:xfrm>
            <a:off x="7779816" y="7143749"/>
            <a:ext cx="3991357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CSC 5 - 48102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Professor: Mark Lehr</a:t>
            </a:r>
            <a:endParaRPr sz="3200"/>
          </a:p>
          <a:p>
            <a:pPr lvl="0" algn="ctr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Student: Weikang Du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4CF2F8DD-0450-4B6E-A92A-05F71DB651CB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2763" y="217950"/>
            <a:ext cx="5850429" cy="68760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6151583" y="5401733"/>
            <a:ext cx="6579871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dualSort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Receive the integer vector id and string name and their</a:t>
            </a:r>
            <a:endParaRPr i="1" sz="2000"/>
          </a:p>
          <a:p>
            <a:pPr lvl="0">
              <a:defRPr sz="1800"/>
            </a:pPr>
            <a:r>
              <a:rPr i="1" sz="2000"/>
              <a:t>size.</a:t>
            </a:r>
            <a:endParaRPr i="1" sz="2000"/>
          </a:p>
          <a:p>
            <a:pPr lvl="0">
              <a:defRPr sz="1800"/>
            </a:pPr>
            <a:r>
              <a:rPr i="1" sz="2000"/>
              <a:t>  Declare the date type. And using for loop.</a:t>
            </a:r>
            <a:endParaRPr i="1" sz="2000"/>
          </a:p>
          <a:p>
            <a:pPr lvl="0">
              <a:defRPr sz="1800"/>
            </a:pPr>
            <a:r>
              <a:rPr i="1" sz="2000"/>
              <a:t>set minIndex is the position declare in loop begin with 0</a:t>
            </a:r>
            <a:endParaRPr i="1" sz="2000"/>
          </a:p>
          <a:p>
            <a:pPr lvl="0">
              <a:defRPr sz="1800"/>
            </a:pPr>
            <a:r>
              <a:rPr i="1" sz="2000"/>
              <a:t>minValue is the value in position startScan.</a:t>
            </a:r>
            <a:endParaRPr i="1" sz="2000"/>
          </a:p>
          <a:p>
            <a:pPr lvl="0">
              <a:defRPr sz="1800"/>
            </a:pPr>
            <a:r>
              <a:rPr i="1" sz="2000"/>
              <a:t>tempName is name in array at position startScan</a:t>
            </a:r>
            <a:endParaRPr i="1" sz="2000"/>
          </a:p>
          <a:p>
            <a:pPr lvl="0">
              <a:defRPr sz="1800"/>
            </a:pPr>
            <a:r>
              <a:rPr i="1" sz="2000"/>
              <a:t>then using another for loop to compare the id number</a:t>
            </a:r>
            <a:endParaRPr i="1" sz="2000"/>
          </a:p>
          <a:p>
            <a:pPr lvl="0">
              <a:defRPr sz="1800"/>
            </a:pPr>
            <a:r>
              <a:rPr i="1" sz="2000"/>
              <a:t>with later one. if later one smaller, then swap them.</a:t>
            </a:r>
            <a:endParaRPr i="1" sz="2000"/>
          </a:p>
          <a:p>
            <a:pPr lvl="0">
              <a:defRPr sz="1800"/>
            </a:pPr>
            <a:r>
              <a:rPr i="1" sz="2000"/>
              <a:t>until get the smallest one and move it to first.</a:t>
            </a:r>
            <a:endParaRPr i="1" sz="2000"/>
          </a:p>
          <a:p>
            <a:pPr lvl="0">
              <a:defRPr sz="1800"/>
            </a:pPr>
            <a:r>
              <a:rPr i="1" sz="2000"/>
              <a:t>then do same thing for second one, etc..</a:t>
            </a:r>
            <a:endParaRPr i="1" sz="2000"/>
          </a:p>
        </p:txBody>
      </p:sp>
      <p:pic>
        <p:nvPicPr>
          <p:cNvPr id="82" name="76E90E39-117E-4765-BCF6-AFA68CFA91FC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7943" y="209483"/>
            <a:ext cx="6048770" cy="4636503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947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A7A30C96-F3F5-4321-B2FA-41636F8DE3F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81" y="1711173"/>
            <a:ext cx="5245135" cy="339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83130E26-8090-47D6-91F8-AA037F5C30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524" y="5231882"/>
            <a:ext cx="10923752" cy="292740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3933316" y="660400"/>
            <a:ext cx="776833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isPerfect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defRPr sz="1800"/>
            </a:pPr>
            <a:r>
              <a:rPr i="1" sz="2000"/>
              <a:t>set the boolean flag false, then using if statement</a:t>
            </a:r>
            <a:endParaRPr i="1" sz="2000"/>
          </a:p>
          <a:p>
            <a:pPr lvl="1">
              <a:defRPr sz="1800"/>
            </a:pPr>
            <a:r>
              <a:rPr i="1" sz="2000"/>
              <a:t>verify the answer is success or not, based on the answer is finish</a:t>
            </a:r>
            <a:endParaRPr i="1" sz="2000"/>
          </a:p>
          <a:p>
            <a:pPr lvl="1">
              <a:defRPr sz="1800"/>
            </a:pPr>
            <a:r>
              <a:rPr i="1" sz="2000"/>
              <a:t>if not finish just return the false flag</a:t>
            </a:r>
            <a:endParaRPr i="1" sz="2000"/>
          </a:p>
          <a:p>
            <a:pPr lvl="1">
              <a:defRPr sz="1800"/>
            </a:pPr>
            <a:r>
              <a:rPr i="1" sz="2000"/>
              <a:t>it dose, then do below</a:t>
            </a:r>
            <a:endParaRPr i="1" sz="2000"/>
          </a:p>
          <a:p>
            <a:pPr lvl="1">
              <a:defRPr sz="1800"/>
            </a:pPr>
            <a:r>
              <a:rPr i="1" sz="2000"/>
              <a:t>if each slash in array is equal 15 at same time, </a:t>
            </a:r>
            <a:endParaRPr i="1" sz="2000"/>
          </a:p>
          <a:p>
            <a:pPr lvl="1">
              <a:defRPr sz="1800"/>
            </a:pPr>
            <a:r>
              <a:rPr i="1" sz="2000"/>
              <a:t>then set flag to true. And return the flag</a:t>
            </a:r>
          </a:p>
        </p:txBody>
      </p:sp>
      <p:sp>
        <p:nvSpPr>
          <p:cNvPr id="88" name="Shape 88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947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6724575C-CDFD-4A1E-B3D2-DB51E12D370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411" y="331372"/>
            <a:ext cx="7597985" cy="5059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7E7F7107-8397-4C7F-8F6B-F3420E6244A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6901" y="568488"/>
            <a:ext cx="5658353" cy="458521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105450" y="5791200"/>
            <a:ext cx="995451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000"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         isSuccess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 Set the initial flag to false, then declare sum of each row and each column</a:t>
            </a:r>
            <a:endParaRPr i="1" sz="2000"/>
          </a:p>
          <a:p>
            <a:pPr lvl="0">
              <a:defRPr sz="1800"/>
            </a:pPr>
            <a:r>
              <a:rPr i="1" sz="2000"/>
              <a:t>then get the sum of that by using two for loop.</a:t>
            </a:r>
            <a:endParaRPr i="1" sz="2000"/>
          </a:p>
          <a:p>
            <a:pPr lvl="0">
              <a:defRPr sz="1800"/>
            </a:pPr>
            <a:r>
              <a:rPr i="1" sz="2000"/>
              <a:t>   then determine that each sum equal 15 or not. the relationship between them is and.</a:t>
            </a:r>
            <a:endParaRPr i="1" sz="2000"/>
          </a:p>
          <a:p>
            <a:pPr lvl="0">
              <a:defRPr sz="1800"/>
            </a:pPr>
            <a:r>
              <a:rPr i="1" sz="2000"/>
              <a:t>Therefore, it must all of sum equal 15 at same time.</a:t>
            </a:r>
            <a:endParaRPr i="1" sz="2000"/>
          </a:p>
          <a:p>
            <a:pPr lvl="0">
              <a:defRPr sz="1800"/>
            </a:pPr>
            <a:r>
              <a:rPr i="1" sz="2000"/>
              <a:t>   For anyone is not 15, then the flag is false, the answer is not correct.</a:t>
            </a:r>
            <a:endParaRPr i="1" sz="2000"/>
          </a:p>
          <a:p>
            <a:pPr lvl="0">
              <a:defRPr sz="1800"/>
            </a:pPr>
            <a:r>
              <a:rPr i="1" sz="2000"/>
              <a:t>then return the flag to main function,</a:t>
            </a:r>
          </a:p>
        </p:txBody>
      </p:sp>
      <p:sp>
        <p:nvSpPr>
          <p:cNvPr id="93" name="Shape 93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08D4BB42-7B02-4550-904C-5D666C09446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846" y="358017"/>
            <a:ext cx="7275459" cy="5733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DF159380-1E32-4E46-869B-2A7C1566D5E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7104" y="4606838"/>
            <a:ext cx="6560096" cy="438681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7624783" y="101599"/>
            <a:ext cx="5309617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isFinish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this function receive the answer</a:t>
            </a:r>
            <a:endParaRPr i="1" sz="2000"/>
          </a:p>
          <a:p>
            <a:pPr lvl="0">
              <a:defRPr sz="1800"/>
            </a:pPr>
            <a:r>
              <a:rPr i="1" sz="2000"/>
              <a:t>array, and its row size.</a:t>
            </a:r>
            <a:endParaRPr i="1" sz="2000"/>
          </a:p>
          <a:p>
            <a:pPr lvl="0">
              <a:defRPr sz="1800"/>
            </a:pPr>
            <a:r>
              <a:rPr i="1" sz="2000"/>
              <a:t>   Then the function will check that all blank </a:t>
            </a:r>
            <a:endParaRPr i="1" sz="2000"/>
          </a:p>
          <a:p>
            <a:pPr lvl="0">
              <a:defRPr sz="1800"/>
            </a:pPr>
            <a:r>
              <a:rPr i="1" sz="2000"/>
              <a:t>is fill out or not.</a:t>
            </a:r>
            <a:endParaRPr i="1" sz="2000"/>
          </a:p>
          <a:p>
            <a:pPr lvl="0">
              <a:defRPr sz="1800"/>
            </a:pPr>
            <a:r>
              <a:rPr i="1" sz="2000"/>
              <a:t>   set the boolean flag to false. then declare </a:t>
            </a:r>
            <a:endParaRPr i="1" sz="2000"/>
          </a:p>
          <a:p>
            <a:pPr lvl="0">
              <a:defRPr sz="1800"/>
            </a:pPr>
            <a:r>
              <a:rPr i="1" sz="2000"/>
              <a:t>times 0. use two for loop check each position</a:t>
            </a:r>
            <a:endParaRPr i="1" sz="2000"/>
          </a:p>
          <a:p>
            <a:pPr lvl="0">
              <a:defRPr sz="1800"/>
            </a:pPr>
            <a:r>
              <a:rPr i="1" sz="2000"/>
              <a:t>if there exit 0 then increment times.</a:t>
            </a:r>
            <a:endParaRPr i="1" sz="2000"/>
          </a:p>
          <a:p>
            <a:pPr lvl="0">
              <a:defRPr sz="1800"/>
            </a:pPr>
            <a:r>
              <a:rPr i="1" sz="2000"/>
              <a:t> then use the if statement </a:t>
            </a:r>
            <a:endParaRPr i="1" sz="2000"/>
          </a:p>
          <a:p>
            <a:pPr lvl="0">
              <a:defRPr sz="1800"/>
            </a:pPr>
            <a:r>
              <a:rPr i="1" sz="2000"/>
              <a:t>if the times not equal 0</a:t>
            </a:r>
            <a:endParaRPr i="1" sz="2000"/>
          </a:p>
          <a:p>
            <a:pPr lvl="0">
              <a:defRPr sz="1800"/>
            </a:pPr>
            <a:r>
              <a:rPr i="1" sz="2000"/>
              <a:t>that means there still have 0 in array</a:t>
            </a:r>
            <a:endParaRPr i="1" sz="2000"/>
          </a:p>
          <a:p>
            <a:pPr lvl="0">
              <a:defRPr sz="1800"/>
            </a:pPr>
            <a:r>
              <a:rPr i="1" sz="2000"/>
              <a:t>is not finish </a:t>
            </a:r>
            <a:endParaRPr i="1" sz="2000"/>
          </a:p>
          <a:p>
            <a:pPr lvl="0">
              <a:defRPr sz="1800"/>
            </a:pPr>
            <a:r>
              <a:rPr i="1" sz="2000"/>
              <a:t>and return flag to main</a:t>
            </a:r>
            <a:endParaRPr i="1" sz="2000"/>
          </a:p>
          <a:p>
            <a:pPr lvl="0">
              <a:defRPr sz="1800"/>
            </a:pPr>
            <a:r>
              <a:rPr i="1" sz="2000"/>
              <a:t>main function if - statement !(isfinish)</a:t>
            </a:r>
          </a:p>
        </p:txBody>
      </p:sp>
      <p:sp>
        <p:nvSpPr>
          <p:cNvPr id="98" name="Shape 98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AADABCFA-EA64-4F00-9720-4A5E804178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9086" y="-31204"/>
            <a:ext cx="6198617" cy="518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6B4B1336-080A-4F7E-85AE-EE771B8EE37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81" y="318354"/>
            <a:ext cx="7055715" cy="4486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428116" y="5537200"/>
            <a:ext cx="1047191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       clearPosition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    The function clearPosition will receives answer array, its row size and the position.</a:t>
            </a:r>
            <a:endParaRPr i="1" sz="2000"/>
          </a:p>
          <a:p>
            <a:pPr lvl="0">
              <a:defRPr sz="1800"/>
            </a:pPr>
            <a:r>
              <a:rPr i="1" sz="2000"/>
              <a:t>then get the position the player want to clear. Determine that the position is not the original </a:t>
            </a:r>
            <a:endParaRPr i="1" sz="2000"/>
          </a:p>
          <a:p>
            <a:pPr lvl="0">
              <a:defRPr sz="1800"/>
            </a:pPr>
            <a:r>
              <a:rPr i="1" sz="2000"/>
              <a:t>one. if it same as original then get the do while loop to re-enter in a position.</a:t>
            </a:r>
            <a:endParaRPr i="1" sz="2000"/>
          </a:p>
          <a:p>
            <a:pPr lvl="0">
              <a:defRPr sz="1800"/>
            </a:pPr>
            <a:r>
              <a:rPr i="1" sz="2000"/>
              <a:t>      then call the function isPositionHasNum, if has a number then set this position 0,</a:t>
            </a:r>
            <a:endParaRPr i="1" sz="2000"/>
          </a:p>
          <a:p>
            <a:pPr lvl="0">
              <a:defRPr sz="1800"/>
            </a:pPr>
            <a:r>
              <a:rPr i="1" sz="2000"/>
              <a:t> if not have a number , re-enter a position. </a:t>
            </a:r>
            <a:endParaRPr i="1" sz="2000"/>
          </a:p>
          <a:p>
            <a:pPr lvl="0">
              <a:defRPr sz="1800"/>
            </a:pPr>
            <a:r>
              <a:rPr i="1" sz="2000"/>
              <a:t>      Finally, print out the array for display.</a:t>
            </a:r>
          </a:p>
        </p:txBody>
      </p:sp>
      <p:sp>
        <p:nvSpPr>
          <p:cNvPr id="103" name="Shape 103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74E38F27-5DF1-431E-83C4-6616B9780C4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2" y="158330"/>
            <a:ext cx="5532310" cy="659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8EEDA0FE-6067-4ED9-8EE2-06736CFB246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339" y="132003"/>
            <a:ext cx="6951044" cy="3504365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6134650" y="4470399"/>
            <a:ext cx="639648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            isNumberRepeat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  This function will check the number which the player</a:t>
            </a:r>
            <a:endParaRPr i="1" sz="2000"/>
          </a:p>
          <a:p>
            <a:pPr lvl="0">
              <a:defRPr sz="1800"/>
            </a:pPr>
            <a:r>
              <a:rPr i="1" sz="2000"/>
              <a:t>enter in is only using once or not. </a:t>
            </a:r>
            <a:endParaRPr i="1" sz="2000"/>
          </a:p>
          <a:p>
            <a:pPr lvl="0">
              <a:defRPr sz="1800"/>
            </a:pPr>
            <a:r>
              <a:rPr i="1" sz="2000"/>
              <a:t>     Receive the array, its row size and position,</a:t>
            </a:r>
            <a:endParaRPr i="1" sz="2000"/>
          </a:p>
          <a:p>
            <a:pPr lvl="0">
              <a:defRPr sz="1800"/>
            </a:pPr>
            <a:r>
              <a:rPr i="1" sz="2000"/>
              <a:t>then, set the initial found= false.</a:t>
            </a:r>
            <a:endParaRPr i="1" sz="2000"/>
          </a:p>
          <a:p>
            <a:pPr lvl="0">
              <a:defRPr sz="1800"/>
            </a:pPr>
            <a:r>
              <a:rPr i="1" sz="2000"/>
              <a:t> declare the times=0. use two for loop check each</a:t>
            </a:r>
            <a:endParaRPr i="1" sz="2000"/>
          </a:p>
          <a:p>
            <a:pPr lvl="0">
              <a:defRPr sz="1800"/>
            </a:pPr>
            <a:r>
              <a:rPr i="1" sz="2000"/>
              <a:t>position.  if this number the user enter in equal to any</a:t>
            </a:r>
            <a:endParaRPr i="1" sz="2000"/>
          </a:p>
          <a:p>
            <a:pPr lvl="0">
              <a:defRPr sz="1800"/>
            </a:pPr>
            <a:r>
              <a:rPr i="1" sz="2000"/>
              <a:t>element in the array. then increment the times.</a:t>
            </a:r>
            <a:endParaRPr i="1" sz="2000"/>
          </a:p>
          <a:p>
            <a:pPr lvl="0">
              <a:defRPr sz="1800"/>
            </a:pPr>
            <a:r>
              <a:rPr i="1" sz="2000"/>
              <a:t>finally, use the if statement determine time!=1.</a:t>
            </a:r>
            <a:endParaRPr i="1" sz="2000"/>
          </a:p>
          <a:p>
            <a:pPr lvl="0">
              <a:defRPr sz="1800"/>
            </a:pPr>
            <a:r>
              <a:rPr i="1" sz="2000"/>
              <a:t>if time not equal 1 then  change found to true.</a:t>
            </a:r>
            <a:endParaRPr i="1" sz="2000"/>
          </a:p>
        </p:txBody>
      </p:sp>
      <p:sp>
        <p:nvSpPr>
          <p:cNvPr id="108" name="Shape 108"/>
          <p:cNvSpPr/>
          <p:nvPr/>
        </p:nvSpPr>
        <p:spPr>
          <a:xfrm>
            <a:off x="292650" y="7569199"/>
            <a:ext cx="1138707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For the number enter in, this array is already has times=1. if there are two or more number same as</a:t>
            </a:r>
            <a:endParaRPr i="1" sz="2000"/>
          </a:p>
          <a:p>
            <a:pPr lvl="0">
              <a:defRPr sz="1800"/>
            </a:pPr>
            <a:r>
              <a:rPr i="1" sz="2000"/>
              <a:t>the number user enter in, then increment the times. the times will greater than1. then flag=true.</a:t>
            </a:r>
            <a:endParaRPr i="1" sz="2000"/>
          </a:p>
          <a:p>
            <a:pPr lvl="0">
              <a:defRPr sz="1800"/>
            </a:pPr>
            <a:r>
              <a:rPr i="1" sz="2000"/>
              <a:t>it means this number is repeat. </a:t>
            </a:r>
          </a:p>
        </p:txBody>
      </p:sp>
      <p:sp>
        <p:nvSpPr>
          <p:cNvPr id="109" name="Shape 109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DA12A5B2-B1D2-4348-94B0-17ACD850C9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926" y="5841629"/>
            <a:ext cx="7831978" cy="2864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1D121978-E91C-4C42-8329-3578B7D28FD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9644" y="278627"/>
            <a:ext cx="4650770" cy="4842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3882516" y="4216400"/>
            <a:ext cx="737539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       getNumber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 The function get number will receive the array and position</a:t>
            </a:r>
            <a:endParaRPr i="1" sz="2000"/>
          </a:p>
          <a:p>
            <a:pPr lvl="0">
              <a:defRPr sz="1800"/>
            </a:pPr>
            <a:r>
              <a:rPr i="1" sz="2000"/>
              <a:t>then let the player enter in a number. Valid the number between</a:t>
            </a:r>
            <a:endParaRPr i="1" sz="2000"/>
          </a:p>
          <a:p>
            <a:pPr lvl="0">
              <a:defRPr sz="1800"/>
            </a:pPr>
            <a:r>
              <a:rPr i="1" sz="2000"/>
              <a:t>1-9 by using while loop.</a:t>
            </a:r>
          </a:p>
        </p:txBody>
      </p:sp>
      <p:sp>
        <p:nvSpPr>
          <p:cNvPr id="114" name="Shape 114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867DAB70-B240-4F67-8D13-B3B8DF8CD34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72" y="97232"/>
            <a:ext cx="7781947" cy="532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18F1BE83-3AD8-4F5A-8CA3-94A8343BB1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134" y="5537833"/>
            <a:ext cx="6593234" cy="35910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6998250" y="795866"/>
            <a:ext cx="537108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There are two function for getting in a position</a:t>
            </a:r>
            <a:endParaRPr i="1" sz="2000"/>
          </a:p>
          <a:p>
            <a:pPr lvl="0">
              <a:defRPr sz="1800"/>
            </a:pPr>
            <a:r>
              <a:rPr i="1" sz="2000"/>
              <a:t>I set the position formatting like (row, column)</a:t>
            </a:r>
            <a:endParaRPr i="1" sz="2000"/>
          </a:p>
          <a:p>
            <a:pPr lvl="0">
              <a:defRPr sz="1800"/>
            </a:pPr>
            <a:r>
              <a:rPr i="1" sz="2000"/>
              <a:t>then use while loop get the row and column.</a:t>
            </a:r>
            <a:endParaRPr i="1" sz="2000"/>
          </a:p>
          <a:p>
            <a:pPr lvl="0">
              <a:defRPr sz="1800"/>
            </a:pPr>
            <a:r>
              <a:rPr i="1" sz="2000"/>
              <a:t>valid the number between 1-3.</a:t>
            </a:r>
            <a:endParaRPr i="1" sz="2000"/>
          </a:p>
          <a:p>
            <a:pPr lvl="0">
              <a:defRPr sz="1800"/>
            </a:pPr>
            <a:r>
              <a:rPr i="1" sz="2000"/>
              <a:t>then finish and return the position.</a:t>
            </a:r>
            <a:endParaRPr i="1" sz="2000"/>
          </a:p>
          <a:p>
            <a:pPr lvl="0">
              <a:defRPr sz="1800"/>
            </a:pPr>
            <a:r>
              <a:rPr i="1" sz="2000"/>
              <a:t>(return the column and row)</a:t>
            </a:r>
          </a:p>
        </p:txBody>
      </p:sp>
      <p:pic>
        <p:nvPicPr>
          <p:cNvPr id="119" name="C59D55CE-7554-4F5A-A4C7-9E95A8490AF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3136" y="4370628"/>
            <a:ext cx="5961312" cy="268662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4192395B-9F38-4907-83A4-B682CC5C213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08" y="306255"/>
            <a:ext cx="4456906" cy="4701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88FCDF4A-BAE0-424C-A637-D04E5D128BF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9266" y="5741034"/>
            <a:ext cx="9912564" cy="2526733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5321850" y="1727199"/>
            <a:ext cx="7689851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          isPositionHasNum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the function isPositionHasNum receive the array and position,</a:t>
            </a:r>
            <a:endParaRPr i="1" sz="2000"/>
          </a:p>
          <a:p>
            <a:pPr lvl="0">
              <a:defRPr sz="1800"/>
            </a:pPr>
            <a:r>
              <a:rPr i="1" sz="2000"/>
              <a:t>then set the initial flag to false.</a:t>
            </a:r>
            <a:endParaRPr i="1" sz="2000"/>
          </a:p>
          <a:p>
            <a:pPr lvl="0">
              <a:defRPr sz="1800"/>
            </a:pPr>
            <a:r>
              <a:rPr i="1" sz="2000"/>
              <a:t>use if statement for check the position value equal 0 or not.</a:t>
            </a:r>
            <a:endParaRPr i="1" sz="2000"/>
          </a:p>
          <a:p>
            <a:pPr lvl="0">
              <a:defRPr sz="1800"/>
            </a:pPr>
            <a:r>
              <a:rPr i="1" sz="2000"/>
              <a:t>b/c I set the array is null. so expect the original one, other place</a:t>
            </a:r>
            <a:endParaRPr i="1" sz="2000"/>
          </a:p>
          <a:p>
            <a:pPr lvl="0">
              <a:defRPr sz="1800"/>
            </a:pPr>
            <a:r>
              <a:rPr i="1" sz="2000"/>
              <a:t>the user didn’t enter in should be 0.</a:t>
            </a:r>
            <a:endParaRPr i="1" sz="2000"/>
          </a:p>
          <a:p>
            <a:pPr lvl="0">
              <a:defRPr sz="1800"/>
            </a:pPr>
            <a:r>
              <a:rPr i="1" sz="2000"/>
              <a:t>so if the position value is 0, it means the position is no num.</a:t>
            </a:r>
            <a:endParaRPr i="1" sz="2000"/>
          </a:p>
          <a:p>
            <a:pPr lvl="0">
              <a:defRPr sz="1800"/>
            </a:pPr>
            <a:r>
              <a:rPr i="1" sz="2000"/>
              <a:t>if there not 0, then set the flag=true. return the flag to main function</a:t>
            </a:r>
          </a:p>
        </p:txBody>
      </p:sp>
      <p:sp>
        <p:nvSpPr>
          <p:cNvPr id="125" name="Shape 125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98CA6AA6-43EE-4A34-8C8A-61A0211408A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238" y="2061932"/>
            <a:ext cx="7240168" cy="7080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D52020AD-8848-40A5-A649-C16816DEB1F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9178" y="217539"/>
            <a:ext cx="6221075" cy="376357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6791616" y="4673598"/>
            <a:ext cx="6156199" cy="314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     </a:t>
            </a: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         prntAry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The function prntAry main display the answer</a:t>
            </a:r>
            <a:endParaRPr i="1" sz="2000"/>
          </a:p>
          <a:p>
            <a:pPr lvl="0">
              <a:defRPr sz="1800"/>
            </a:pPr>
            <a:r>
              <a:rPr i="1" sz="2000"/>
              <a:t>array and the chart.</a:t>
            </a:r>
            <a:endParaRPr i="1" sz="2000"/>
          </a:p>
          <a:p>
            <a:pPr lvl="0">
              <a:defRPr sz="1800"/>
            </a:pPr>
            <a:r>
              <a:rPr i="1" sz="2000"/>
              <a:t>Firstly, output the header.</a:t>
            </a:r>
            <a:endParaRPr i="1" sz="2000"/>
          </a:p>
          <a:p>
            <a:pPr lvl="0">
              <a:defRPr sz="1800"/>
            </a:pPr>
            <a:r>
              <a:rPr i="1" sz="2000"/>
              <a:t>then use for loop to loop each row.</a:t>
            </a:r>
            <a:endParaRPr i="1" sz="2000"/>
          </a:p>
          <a:p>
            <a:pPr lvl="0">
              <a:defRPr sz="1800"/>
            </a:pPr>
            <a:r>
              <a:rPr i="1" sz="2000"/>
              <a:t>     if row not equal 0, cout the middle chart.</a:t>
            </a:r>
            <a:endParaRPr i="1" sz="2000"/>
          </a:p>
          <a:p>
            <a:pPr lvl="0">
              <a:defRPr sz="1800"/>
            </a:pPr>
            <a:r>
              <a:rPr i="1" sz="2000"/>
              <a:t>then use another for loop to loop each column.</a:t>
            </a:r>
            <a:endParaRPr i="1" sz="2000"/>
          </a:p>
          <a:p>
            <a:pPr lvl="0">
              <a:defRPr sz="1800"/>
            </a:pPr>
            <a:r>
              <a:rPr i="1" sz="2000"/>
              <a:t>if the position has no number then display a blank</a:t>
            </a:r>
            <a:endParaRPr i="1" sz="2000"/>
          </a:p>
          <a:p>
            <a:pPr lvl="0">
              <a:defRPr sz="1800"/>
            </a:pPr>
            <a:r>
              <a:rPr i="1" sz="2000"/>
              <a:t>if the position has a number then display the number</a:t>
            </a:r>
            <a:endParaRPr i="1" sz="2000"/>
          </a:p>
          <a:p>
            <a:pPr lvl="0">
              <a:defRPr sz="1800"/>
            </a:pPr>
            <a:r>
              <a:rPr i="1" sz="2000"/>
              <a:t>finally, display the footer.</a:t>
            </a:r>
          </a:p>
        </p:txBody>
      </p:sp>
      <p:sp>
        <p:nvSpPr>
          <p:cNvPr id="130" name="Shape 130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132126" y="1269999"/>
            <a:ext cx="7681723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6000"/>
              <a:t>Project Content Menu</a:t>
            </a:r>
            <a:endParaRPr sz="6000"/>
          </a:p>
          <a:p>
            <a:pPr lvl="0">
              <a:defRPr sz="1800"/>
            </a:pPr>
            <a:endParaRPr sz="3200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2" invalidUrl="" action="ppaction://hlinksldjump" tgtFrame="" tooltip="" history="1" highlightClick="0" endSnd="0"/>
              </a:rPr>
              <a:t>Introduction</a:t>
            </a:r>
            <a:endParaRPr sz="3200" u="sng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2" invalidUrl="" action="ppaction://hlinksldjump" tgtFrame="" tooltip="" history="1" highlightClick="0" endSnd="0"/>
              </a:rPr>
              <a:t>Code Summary</a:t>
            </a:r>
            <a:endParaRPr sz="3200" u="sng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3" invalidUrl="" action="ppaction://hlinksldjump" tgtFrame="" tooltip="" history="1" highlightClick="0" endSnd="0"/>
              </a:rPr>
              <a:t>Psudo Code</a:t>
            </a:r>
            <a:endParaRPr sz="3200" u="sng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4" invalidUrl="" action="ppaction://hlinksldjump" tgtFrame="" tooltip="" history="1" highlightClick="0" endSnd="0"/>
              </a:rPr>
              <a:t>Flowchart and Reference</a:t>
            </a:r>
            <a:endParaRPr sz="3200" u="sng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4" invalidUrl="" action="ppaction://hlinksldjump" tgtFrame="" tooltip="" history="1" highlightClick="0" endSnd="0"/>
              </a:rPr>
              <a:t>Game Play (Sample I/O)</a:t>
            </a:r>
            <a:endParaRPr sz="3200" u="sng"/>
          </a:p>
          <a:p>
            <a:pPr lvl="3" marL="2469444" indent="-564444">
              <a:lnSpc>
                <a:spcPct val="200000"/>
              </a:lnSpc>
              <a:buSzPct val="100000"/>
              <a:buAutoNum type="arabicPeriod" startAt="1"/>
              <a:defRPr sz="1800"/>
            </a:pPr>
            <a:r>
              <a:rPr sz="3200" u="sng">
                <a:hlinkClick r:id="rId5" invalidUrl="" action="ppaction://hlinksldjump" tgtFrame="" tooltip="" history="1" highlightClick="0" endSnd="0"/>
              </a:rPr>
              <a:t>Program Code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05562" y="473286"/>
            <a:ext cx="5129277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4. </a:t>
            </a:r>
            <a:r>
              <a:rPr sz="3200" u="sng"/>
              <a:t>Flowchart and Reference</a:t>
            </a:r>
          </a:p>
        </p:txBody>
      </p:sp>
      <p:sp>
        <p:nvSpPr>
          <p:cNvPr id="133" name="Shape 133"/>
          <p:cNvSpPr/>
          <p:nvPr/>
        </p:nvSpPr>
        <p:spPr>
          <a:xfrm>
            <a:off x="2273850" y="2251286"/>
            <a:ext cx="45607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u="sng">
                <a:solidFill>
                  <a:srgbClr val="0365C0"/>
                </a:solidFill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800" u="sng">
                <a:solidFill>
                  <a:srgbClr val="0365C0"/>
                </a:solidFill>
                <a:hlinkClick r:id="rId2" invalidUrl="" action="" tgtFrame="" tooltip="" history="1" highlightClick="0" endSnd="0"/>
              </a:rPr>
              <a:t>Click for Project 2 Flowchart</a:t>
            </a:r>
          </a:p>
        </p:txBody>
      </p:sp>
      <p:sp>
        <p:nvSpPr>
          <p:cNvPr id="134" name="Shape 134"/>
          <p:cNvSpPr/>
          <p:nvPr/>
        </p:nvSpPr>
        <p:spPr>
          <a:xfrm>
            <a:off x="6557983" y="2895600"/>
            <a:ext cx="254203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( by using </a:t>
            </a:r>
            <a:r>
              <a:rPr sz="2000" u="sng">
                <a:hlinkClick r:id="rId3" invalidUrl="" action="" tgtFrame="" tooltip="" history="1" highlightClick="0" endSnd="0"/>
              </a:rPr>
              <a:t>gliffy.com</a:t>
            </a:r>
            <a:r>
              <a:rPr sz="2000"/>
              <a:t> )</a:t>
            </a:r>
          </a:p>
        </p:txBody>
      </p:sp>
      <p:sp>
        <p:nvSpPr>
          <p:cNvPr id="135" name="Shape 135"/>
          <p:cNvSpPr/>
          <p:nvPr/>
        </p:nvSpPr>
        <p:spPr>
          <a:xfrm>
            <a:off x="535838" y="3704166"/>
            <a:ext cx="658048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Reference: </a:t>
            </a:r>
            <a:endParaRPr sz="2800"/>
          </a:p>
          <a:p>
            <a:pPr lvl="8">
              <a:defRPr sz="1800"/>
            </a:pPr>
            <a:r>
              <a:rPr sz="2800"/>
              <a:t>Gaddis 8th Edition.</a:t>
            </a:r>
            <a:endParaRPr sz="2800"/>
          </a:p>
          <a:p>
            <a:pPr lvl="8">
              <a:defRPr sz="1800"/>
            </a:pPr>
            <a:r>
              <a:rPr sz="2800"/>
              <a:t>Github of Professor Mark lehr</a:t>
            </a:r>
          </a:p>
        </p:txBody>
      </p:sp>
      <p:sp>
        <p:nvSpPr>
          <p:cNvPr id="136" name="Shape 136"/>
          <p:cNvSpPr/>
          <p:nvPr/>
        </p:nvSpPr>
        <p:spPr>
          <a:xfrm>
            <a:off x="546650" y="1392766"/>
            <a:ext cx="17610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Flowchart:</a:t>
            </a:r>
          </a:p>
        </p:txBody>
      </p:sp>
      <p:sp>
        <p:nvSpPr>
          <p:cNvPr id="137" name="Shape 137"/>
          <p:cNvSpPr/>
          <p:nvPr/>
        </p:nvSpPr>
        <p:spPr>
          <a:xfrm>
            <a:off x="385419" y="5727700"/>
            <a:ext cx="4969562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5. </a:t>
            </a:r>
            <a:r>
              <a:rPr sz="3200" u="sng"/>
              <a:t>Game Play (Sample I/O)</a:t>
            </a:r>
          </a:p>
        </p:txBody>
      </p:sp>
      <p:pic>
        <p:nvPicPr>
          <p:cNvPr id="138" name="852CE283-D3B7-4220-B77A-24A63295AFF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615" y="6615908"/>
            <a:ext cx="11155570" cy="2421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5EF620B7-518D-40F3-8481-E0D9F2F16F1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403" y="306474"/>
            <a:ext cx="12087994" cy="914065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431F089D-1E19-4BDE-AB39-6FC6C6F38B8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675" y="377760"/>
            <a:ext cx="11899450" cy="89980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041516" y="6155266"/>
            <a:ext cx="48224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2000"/>
              <a:t>&lt;- Here is the original number in question</a:t>
            </a:r>
          </a:p>
        </p:txBody>
      </p:sp>
      <p:sp>
        <p:nvSpPr>
          <p:cNvPr id="146" name="Shape 14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87BDC18-25FA-47DA-874B-D757D8999B5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676" y="404983"/>
            <a:ext cx="11827448" cy="89436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818583" y="3577166"/>
            <a:ext cx="23995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2000"/>
              <a:t>&lt;- enter the position</a:t>
            </a:r>
          </a:p>
        </p:txBody>
      </p:sp>
      <p:sp>
        <p:nvSpPr>
          <p:cNvPr id="150" name="Shape 150"/>
          <p:cNvSpPr/>
          <p:nvPr/>
        </p:nvSpPr>
        <p:spPr>
          <a:xfrm>
            <a:off x="9716050" y="4106333"/>
            <a:ext cx="21173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2000"/>
              <a:t>&lt;- enter the value</a:t>
            </a:r>
          </a:p>
        </p:txBody>
      </p:sp>
      <p:sp>
        <p:nvSpPr>
          <p:cNvPr id="151" name="Shape 151"/>
          <p:cNvSpPr/>
          <p:nvPr/>
        </p:nvSpPr>
        <p:spPr>
          <a:xfrm>
            <a:off x="9140316" y="6392333"/>
            <a:ext cx="27523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2000"/>
              <a:t>&lt;- for clear the position</a:t>
            </a:r>
          </a:p>
        </p:txBody>
      </p:sp>
      <p:sp>
        <p:nvSpPr>
          <p:cNvPr id="152" name="Shape 15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4EBB3474-C3A9-402C-BDBB-24D0F1E81B2B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568" y="245348"/>
            <a:ext cx="12249664" cy="926290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8852450" y="5359399"/>
            <a:ext cx="33456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&lt;- The player can not enter </a:t>
            </a:r>
            <a:endParaRPr i="1" sz="2000"/>
          </a:p>
          <a:p>
            <a:pPr lvl="0">
              <a:defRPr sz="1800"/>
            </a:pPr>
            <a:r>
              <a:rPr i="1" sz="2000"/>
              <a:t>the position which</a:t>
            </a:r>
            <a:endParaRPr i="1" sz="2000"/>
          </a:p>
          <a:p>
            <a:pPr lvl="0">
              <a:defRPr sz="1800"/>
            </a:pPr>
            <a:r>
              <a:rPr i="1" sz="2000"/>
              <a:t>already has a number</a:t>
            </a:r>
          </a:p>
        </p:txBody>
      </p:sp>
      <p:sp>
        <p:nvSpPr>
          <p:cNvPr id="156" name="Shape 15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7058CAD3-106B-4016-9009-713DF417D52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887" y="253907"/>
            <a:ext cx="12227026" cy="924578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8835516" y="5647266"/>
            <a:ext cx="3510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&lt;- The row and column must </a:t>
            </a:r>
            <a:endParaRPr i="1" sz="2000"/>
          </a:p>
          <a:p>
            <a:pPr lvl="0">
              <a:defRPr sz="1800"/>
            </a:pPr>
            <a:r>
              <a:rPr i="1" sz="2000"/>
              <a:t>between 1-3</a:t>
            </a:r>
          </a:p>
        </p:txBody>
      </p:sp>
      <p:sp>
        <p:nvSpPr>
          <p:cNvPr id="160" name="Shape 16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EE8B31ED-80DB-4864-8DD4-DA004A3A26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637" y="514598"/>
            <a:ext cx="11537526" cy="872440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1E7620F5-4A6C-4639-81AA-E892F36164AB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705" y="496604"/>
            <a:ext cx="9158038" cy="397386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953050" y="4521199"/>
            <a:ext cx="588365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The winning result will be output in record.txt file.</a:t>
            </a:r>
            <a:endParaRPr i="1" sz="2000"/>
          </a:p>
          <a:p>
            <a:pPr lvl="0">
              <a:defRPr sz="1800"/>
            </a:pPr>
            <a:r>
              <a:rPr i="1" sz="2000"/>
              <a:t>And here are 10 registered ID for tester in ID.txt file</a:t>
            </a:r>
          </a:p>
        </p:txBody>
      </p:sp>
      <p:sp>
        <p:nvSpPr>
          <p:cNvPr id="167" name="Shape 16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344169" y="312420"/>
            <a:ext cx="322326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6. </a:t>
            </a:r>
            <a:r>
              <a:rPr sz="3200" u="sng"/>
              <a:t>Program Code</a:t>
            </a:r>
          </a:p>
        </p:txBody>
      </p:sp>
      <p:pic>
        <p:nvPicPr>
          <p:cNvPr id="1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387" y="1272303"/>
            <a:ext cx="12032026" cy="784309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83" y="772469"/>
            <a:ext cx="12592834" cy="82086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338074" y="490220"/>
            <a:ext cx="2727453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1. </a:t>
            </a:r>
            <a:r>
              <a:rPr sz="3200" u="sng"/>
              <a:t>Introduction</a:t>
            </a:r>
          </a:p>
        </p:txBody>
      </p:sp>
      <p:sp>
        <p:nvSpPr>
          <p:cNvPr id="39" name="Shape 39"/>
          <p:cNvSpPr/>
          <p:nvPr/>
        </p:nvSpPr>
        <p:spPr>
          <a:xfrm>
            <a:off x="717550" y="1511299"/>
            <a:ext cx="10273792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1800"/>
            </a:pPr>
            <a:r>
              <a:rPr sz="2000"/>
              <a:t>The small sudoku game is a logical number game, the player need to fill out</a:t>
            </a:r>
            <a:endParaRPr sz="2000"/>
          </a:p>
          <a:p>
            <a:pPr lvl="0">
              <a:defRPr sz="1800"/>
            </a:pPr>
            <a:r>
              <a:rPr sz="2000"/>
              <a:t>all the blank of 3X3 chart by using 1-9, each number is only able to use once.</a:t>
            </a:r>
            <a:endParaRPr sz="2000"/>
          </a:p>
          <a:p>
            <a:pPr lvl="0">
              <a:defRPr sz="1800"/>
            </a:pPr>
            <a:r>
              <a:rPr sz="2000"/>
              <a:t>Player need to finish this chart and make the sum of number in each row and each</a:t>
            </a:r>
            <a:endParaRPr sz="2000"/>
          </a:p>
          <a:p>
            <a:pPr lvl="0">
              <a:defRPr sz="1800"/>
            </a:pPr>
            <a:r>
              <a:rPr sz="2000"/>
              <a:t>column equal 15 to get the basic winning. The perfect solution is that the sum of each</a:t>
            </a:r>
            <a:endParaRPr sz="2000"/>
          </a:p>
          <a:p>
            <a:pPr lvl="0">
              <a:defRPr sz="1800"/>
            </a:pPr>
            <a:r>
              <a:rPr sz="2000"/>
              <a:t>slant equal 15 and based on basic winning.</a:t>
            </a:r>
            <a:endParaRPr sz="2000"/>
          </a:p>
          <a:p>
            <a:pPr lvl="0">
              <a:defRPr sz="1800"/>
            </a:pPr>
            <a:r>
              <a:rPr sz="2000"/>
              <a:t>       In the game process, firstly, there will display a 3X3 chart with a random number </a:t>
            </a:r>
            <a:endParaRPr sz="2000"/>
          </a:p>
          <a:p>
            <a:pPr lvl="0">
              <a:defRPr sz="1800"/>
            </a:pPr>
            <a:r>
              <a:rPr sz="2000"/>
              <a:t>between 1-9 in random place, then the player is able to fill one number each time, and</a:t>
            </a:r>
            <a:endParaRPr sz="2000"/>
          </a:p>
          <a:p>
            <a:pPr lvl="0">
              <a:defRPr sz="1800"/>
            </a:pPr>
            <a:r>
              <a:rPr sz="2000"/>
              <a:t>also the player can clear one position each time after one move.</a:t>
            </a:r>
            <a:endParaRPr sz="2000"/>
          </a:p>
          <a:p>
            <a:pPr lvl="0">
              <a:defRPr sz="1800"/>
            </a:pPr>
            <a:r>
              <a:rPr sz="2000"/>
              <a:t>       Furthermore, this game is a version of alpha, therefore, we have 10 registered ID for</a:t>
            </a:r>
            <a:endParaRPr sz="2000"/>
          </a:p>
          <a:p>
            <a:pPr lvl="0">
              <a:defRPr sz="1800"/>
            </a:pPr>
            <a:r>
              <a:rPr sz="2000"/>
              <a:t>tester. Player need to enter in the valid ID to start the game. And the result will export to a</a:t>
            </a:r>
            <a:endParaRPr sz="2000"/>
          </a:p>
          <a:p>
            <a:pPr lvl="0">
              <a:defRPr sz="1800"/>
            </a:pPr>
            <a:r>
              <a:rPr sz="2000"/>
              <a:t>record file.</a:t>
            </a:r>
          </a:p>
        </p:txBody>
      </p:sp>
      <p:sp>
        <p:nvSpPr>
          <p:cNvPr id="40" name="Shape 40"/>
          <p:cNvSpPr/>
          <p:nvPr/>
        </p:nvSpPr>
        <p:spPr>
          <a:xfrm>
            <a:off x="359409" y="5214620"/>
            <a:ext cx="3395981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2. </a:t>
            </a:r>
            <a:r>
              <a:rPr sz="3200" u="sng"/>
              <a:t>Code Summary</a:t>
            </a:r>
          </a:p>
        </p:txBody>
      </p:sp>
      <p:sp>
        <p:nvSpPr>
          <p:cNvPr id="41" name="Shape 41"/>
          <p:cNvSpPr/>
          <p:nvPr/>
        </p:nvSpPr>
        <p:spPr>
          <a:xfrm>
            <a:off x="2222500" y="6438900"/>
            <a:ext cx="502742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Total line of code :                                 573</a:t>
            </a:r>
            <a:endParaRPr sz="2000"/>
          </a:p>
          <a:p>
            <a:pPr lvl="0">
              <a:defRPr sz="1800"/>
            </a:pPr>
            <a:r>
              <a:rPr sz="2000"/>
              <a:t>Comment line :                            about 117</a:t>
            </a:r>
            <a:endParaRPr sz="2000"/>
          </a:p>
          <a:p>
            <a:pPr lvl="0">
              <a:defRPr sz="1800"/>
            </a:pPr>
            <a:r>
              <a:rPr sz="2000"/>
              <a:t>Number of variables:                               15</a:t>
            </a:r>
            <a:endParaRPr sz="2000"/>
          </a:p>
          <a:p>
            <a:pPr lvl="0">
              <a:defRPr sz="1800"/>
            </a:pPr>
            <a:r>
              <a:rPr sz="2000"/>
              <a:t>Number of function:                                 13</a:t>
            </a:r>
          </a:p>
        </p:txBody>
      </p:sp>
      <p:sp>
        <p:nvSpPr>
          <p:cNvPr id="42" name="Shape 4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35" y="756141"/>
            <a:ext cx="12642930" cy="824131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6" y="767967"/>
            <a:ext cx="12606648" cy="821766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11" y="785133"/>
            <a:ext cx="12553978" cy="818333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447" y="834697"/>
            <a:ext cx="12401906" cy="808420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38" y="896226"/>
            <a:ext cx="12213124" cy="796114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27" y="855283"/>
            <a:ext cx="12338746" cy="804303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698" y="824431"/>
            <a:ext cx="12433404" cy="810473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350" y="842456"/>
            <a:ext cx="12378100" cy="806868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334" y="770090"/>
            <a:ext cx="12600132" cy="821342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87" y="856169"/>
            <a:ext cx="12336026" cy="804126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4"/>
          <p:cNvGraphicFramePr/>
          <p:nvPr/>
        </p:nvGraphicFramePr>
        <p:xfrm>
          <a:off x="1828800" y="444500"/>
          <a:ext cx="9347200" cy="31623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673600"/>
                <a:gridCol w="4673600"/>
              </a:tblGrid>
              <a:tr h="433718">
                <a:tc gridSpan="2"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Constructs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43371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Do while loop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96, 109, 263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5089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While loop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82, 87, 119, 129, 143, 202, 408, 415, 472, 516, 541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5089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If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160, 163, 268, 295, 320, 321, 356, 379, 382, 448, 452, 494, 564, 568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If else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63, 151, 152, 170, 265, 566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Switch Case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184, 195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For loop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67, 159, 161, 290, 294, 345, 350, 377, 378, 446, 447, 563, 565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5" name="Table 45"/>
          <p:cNvGraphicFramePr/>
          <p:nvPr/>
        </p:nvGraphicFramePr>
        <p:xfrm>
          <a:off x="1828800" y="4991100"/>
          <a:ext cx="9347200" cy="31623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673600"/>
                <a:gridCol w="4673600"/>
              </a:tblGrid>
              <a:tr h="433718">
                <a:tc gridSpan="2"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File and random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43371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Srand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44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5089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103, 104, 107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5089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Ifstream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51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Ofstream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50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Open( 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60, 61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82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Close( 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600"/>
                        <a:t>line 72, 211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6" name="Shape 4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192" y="826709"/>
            <a:ext cx="12426416" cy="810018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675" y="793127"/>
            <a:ext cx="12529450" cy="816734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97" y="726066"/>
            <a:ext cx="12735206" cy="830146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42" y="764489"/>
            <a:ext cx="12617316" cy="822462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991" y="816148"/>
            <a:ext cx="12458818" cy="81213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533" y="775434"/>
            <a:ext cx="12583734" cy="820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543509" y="312420"/>
            <a:ext cx="2824582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3200"/>
              <a:t>3. </a:t>
            </a:r>
            <a:r>
              <a:rPr sz="3200" u="sng"/>
              <a:t>Psudo Code</a:t>
            </a:r>
          </a:p>
        </p:txBody>
      </p:sp>
      <p:pic>
        <p:nvPicPr>
          <p:cNvPr id="49" name="CBA57824-E8FF-4744-B8AC-67A1745E55F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8007" y="635614"/>
            <a:ext cx="3730084" cy="4088172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375028" y="1975273"/>
            <a:ext cx="554507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   </a:t>
            </a:r>
            <a:r>
              <a:rPr i="1" sz="2000"/>
              <a:t>Opening comment and declare the</a:t>
            </a:r>
            <a:endParaRPr i="1" sz="2000"/>
          </a:p>
          <a:p>
            <a:pPr lvl="0">
              <a:defRPr sz="1800"/>
            </a:pPr>
            <a:r>
              <a:rPr i="1" sz="2000"/>
              <a:t>system libraries. Set the constant int number </a:t>
            </a:r>
            <a:endParaRPr i="1" sz="2000"/>
          </a:p>
          <a:p>
            <a:pPr lvl="0">
              <a:defRPr sz="1800"/>
            </a:pPr>
            <a:r>
              <a:rPr i="1" sz="2000"/>
              <a:t>for column size of the array. Declare a structure</a:t>
            </a:r>
            <a:endParaRPr i="1" sz="2000"/>
          </a:p>
          <a:p>
            <a:pPr lvl="0">
              <a:defRPr sz="1800"/>
            </a:pPr>
            <a:r>
              <a:rPr i="1" sz="2000"/>
              <a:t>for tester’s information. And then function</a:t>
            </a:r>
            <a:endParaRPr i="1" sz="2000"/>
          </a:p>
          <a:p>
            <a:pPr lvl="0">
              <a:defRPr sz="1800"/>
            </a:pPr>
            <a:r>
              <a:rPr i="1" sz="2000"/>
              <a:t>prototypes. And main function begin, then set</a:t>
            </a:r>
            <a:endParaRPr i="1" sz="2000"/>
          </a:p>
          <a:p>
            <a:pPr lvl="0">
              <a:defRPr sz="1800"/>
            </a:pPr>
            <a:r>
              <a:rPr i="1" sz="2000"/>
              <a:t>the random seed immediately.</a:t>
            </a:r>
            <a:endParaRPr i="1" sz="2000"/>
          </a:p>
        </p:txBody>
      </p:sp>
      <p:pic>
        <p:nvPicPr>
          <p:cNvPr id="51" name="A3250C54-8593-48FA-945A-0FC4A48368D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2670" y="5064577"/>
            <a:ext cx="5340757" cy="37366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514900" y="5543126"/>
            <a:ext cx="64714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   Declare all variables, then open the file for output</a:t>
            </a:r>
            <a:endParaRPr i="1" sz="2000"/>
          </a:p>
          <a:p>
            <a:pPr lvl="0">
              <a:defRPr sz="1800"/>
            </a:pPr>
            <a:r>
              <a:rPr i="1" sz="2000"/>
              <a:t>and read. Verify opening or not. Let the player enter</a:t>
            </a:r>
            <a:endParaRPr i="1" sz="2000"/>
          </a:p>
          <a:p>
            <a:pPr lvl="0">
              <a:defRPr sz="1800"/>
            </a:pPr>
            <a:r>
              <a:rPr i="1" sz="2000"/>
              <a:t>in the id, then do the dual sorting for integer number id</a:t>
            </a:r>
            <a:endParaRPr i="1" sz="2000"/>
          </a:p>
          <a:p>
            <a:pPr lvl="0">
              <a:defRPr sz="1800"/>
            </a:pPr>
            <a:r>
              <a:rPr i="1" sz="2000"/>
              <a:t>array and parallel name array. Then valid the id and do </a:t>
            </a:r>
            <a:endParaRPr i="1" sz="2000"/>
          </a:p>
          <a:p>
            <a:pPr lvl="0">
              <a:defRPr sz="1800"/>
            </a:pPr>
            <a:r>
              <a:rPr i="1" sz="2000"/>
              <a:t>the binary search to get the position of this id.</a:t>
            </a:r>
          </a:p>
        </p:txBody>
      </p:sp>
      <p:sp>
        <p:nvSpPr>
          <p:cNvPr id="53" name="Shape 53"/>
          <p:cNvSpPr/>
          <p:nvPr/>
        </p:nvSpPr>
        <p:spPr>
          <a:xfrm>
            <a:off x="6456383" y="4521199"/>
            <a:ext cx="640613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At here, open the file, and using for loop, to get in all id</a:t>
            </a:r>
            <a:endParaRPr sz="2000"/>
          </a:p>
          <a:p>
            <a:pPr lvl="0">
              <a:defRPr sz="1800"/>
            </a:pPr>
            <a:r>
              <a:rPr sz="2000"/>
              <a:t>number and storage in idNum array. then close the file</a:t>
            </a:r>
          </a:p>
        </p:txBody>
      </p:sp>
      <p:sp>
        <p:nvSpPr>
          <p:cNvPr id="54" name="Shape 54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3CAE571E-DF01-48C9-93D6-13CE20FC330A.png"/>
          <p:cNvPicPr/>
          <p:nvPr/>
        </p:nvPicPr>
        <p:blipFill>
          <a:blip r:embed="rId2">
            <a:extLst/>
          </a:blip>
          <a:srcRect l="0" t="0" r="0" b="24199"/>
          <a:stretch>
            <a:fillRect/>
          </a:stretch>
        </p:blipFill>
        <p:spPr>
          <a:xfrm>
            <a:off x="7572495" y="352973"/>
            <a:ext cx="4643193" cy="3658125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631316" y="1032933"/>
            <a:ext cx="7186423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 sz="1800"/>
            </a:pPr>
            <a:r>
              <a:rPr i="1" sz="2000"/>
              <a:t>Plug the position in the name array, and pass it to </a:t>
            </a:r>
            <a:endParaRPr i="1" sz="2000"/>
          </a:p>
          <a:p>
            <a:pPr lvl="0">
              <a:defRPr sz="1800"/>
            </a:pPr>
            <a:r>
              <a:rPr i="1" sz="2000"/>
              <a:t>displayMessage function. </a:t>
            </a:r>
            <a:endParaRPr i="1" sz="2000"/>
          </a:p>
          <a:p>
            <a:pPr lvl="0">
              <a:defRPr sz="1800"/>
            </a:pPr>
            <a:r>
              <a:rPr i="1" sz="2000"/>
              <a:t>Set the answer array is null. Random a position with a random</a:t>
            </a:r>
            <a:endParaRPr i="1" sz="2000"/>
          </a:p>
          <a:p>
            <a:pPr lvl="0">
              <a:defRPr sz="1800"/>
            </a:pPr>
            <a:r>
              <a:rPr i="1" sz="2000"/>
              <a:t>number between 1-9. </a:t>
            </a:r>
            <a:endParaRPr i="1" sz="2000"/>
          </a:p>
          <a:p>
            <a:pPr lvl="0">
              <a:defRPr sz="1800"/>
            </a:pPr>
            <a:r>
              <a:rPr i="1" sz="2000"/>
              <a:t>Then display the output. Using the function</a:t>
            </a:r>
            <a:endParaRPr i="1" sz="2000"/>
          </a:p>
          <a:p>
            <a:pPr lvl="0">
              <a:defRPr sz="1800"/>
            </a:pPr>
            <a:r>
              <a:rPr i="1" sz="2000"/>
              <a:t>get the position which the user want to put number in.</a:t>
            </a:r>
            <a:endParaRPr i="1" sz="2000"/>
          </a:p>
          <a:p>
            <a:pPr lvl="0">
              <a:defRPr sz="1800"/>
            </a:pPr>
            <a:r>
              <a:rPr i="1" sz="2000"/>
              <a:t>      Valid the position, if there already has a number, player</a:t>
            </a:r>
            <a:endParaRPr i="1" sz="2000"/>
          </a:p>
          <a:p>
            <a:pPr lvl="0">
              <a:defRPr sz="1800"/>
            </a:pPr>
            <a:r>
              <a:rPr i="1" sz="2000"/>
              <a:t>can not enter in a number in this position.</a:t>
            </a:r>
            <a:endParaRPr i="1" sz="2000"/>
          </a:p>
        </p:txBody>
      </p:sp>
      <p:pic>
        <p:nvPicPr>
          <p:cNvPr id="58" name="F68EC2F9-422B-4CAA-B8F8-59AA4156FDC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0754" y="4452714"/>
            <a:ext cx="5526523" cy="4551256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546650" y="4995333"/>
            <a:ext cx="7088379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   If not, then input a number and display the output</a:t>
            </a:r>
            <a:endParaRPr i="1" sz="2000"/>
          </a:p>
          <a:p>
            <a:pPr lvl="0">
              <a:defRPr sz="1800"/>
            </a:pPr>
            <a:r>
              <a:rPr i="1" sz="2000"/>
              <a:t>valid the number repeat or not. if it dose, then clear it</a:t>
            </a:r>
            <a:endParaRPr i="1" sz="2000"/>
          </a:p>
          <a:p>
            <a:pPr lvl="0">
              <a:defRPr sz="1800"/>
            </a:pPr>
            <a:r>
              <a:rPr i="1" sz="2000"/>
              <a:t>and display, then input another number and display </a:t>
            </a:r>
            <a:endParaRPr i="1" sz="2000"/>
          </a:p>
          <a:p>
            <a:pPr lvl="0">
              <a:defRPr sz="1800"/>
            </a:pPr>
            <a:r>
              <a:rPr i="1" sz="2000"/>
              <a:t>in a loop.</a:t>
            </a:r>
            <a:endParaRPr i="1" sz="2000"/>
          </a:p>
          <a:p>
            <a:pPr lvl="0">
              <a:defRPr sz="1800"/>
            </a:pPr>
            <a:r>
              <a:rPr i="1" sz="2000"/>
              <a:t>   Until the number is once, user can get a chance to </a:t>
            </a:r>
            <a:endParaRPr i="1" sz="2000"/>
          </a:p>
          <a:p>
            <a:pPr lvl="0">
              <a:defRPr sz="1800"/>
            </a:pPr>
            <a:r>
              <a:rPr i="1" sz="2000"/>
              <a:t>decide to  clear one position each time or not in a while loop.</a:t>
            </a:r>
            <a:endParaRPr i="1" sz="2000"/>
          </a:p>
          <a:p>
            <a:pPr lvl="0">
              <a:defRPr sz="1800"/>
            </a:pPr>
            <a:r>
              <a:rPr i="1" sz="2000"/>
              <a:t>if the player want to clear, then call the clearPosition function</a:t>
            </a:r>
          </a:p>
        </p:txBody>
      </p:sp>
      <p:sp>
        <p:nvSpPr>
          <p:cNvPr id="60" name="Shape 60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B5E0DF87-D204-41F4-9A0E-5A331CAF729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74" y="1846774"/>
            <a:ext cx="5037518" cy="56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191050" y="406400"/>
            <a:ext cx="686739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/>
              <a:t>     </a:t>
            </a:r>
            <a:r>
              <a:rPr i="1" sz="2000"/>
              <a:t>Then call function isFinish function determine the game </a:t>
            </a:r>
            <a:endParaRPr i="1" sz="2000"/>
          </a:p>
          <a:p>
            <a:pPr lvl="0">
              <a:defRPr sz="1800"/>
            </a:pPr>
            <a:r>
              <a:rPr i="1" sz="2000"/>
              <a:t>is finish or not. if not, then using the while loop continue to</a:t>
            </a:r>
            <a:endParaRPr i="1" sz="2000"/>
          </a:p>
          <a:p>
            <a:pPr lvl="0">
              <a:defRPr sz="1800"/>
            </a:pPr>
            <a:r>
              <a:rPr i="1" sz="2000"/>
              <a:t>above get position, get number etc..</a:t>
            </a:r>
            <a:endParaRPr i="1" sz="2000"/>
          </a:p>
          <a:p>
            <a:pPr lvl="0">
              <a:defRPr sz="1800"/>
            </a:pPr>
            <a:r>
              <a:rPr i="1" sz="2000"/>
              <a:t>     if it is finished, then call function check success or not. </a:t>
            </a:r>
            <a:endParaRPr i="1" sz="2000"/>
          </a:p>
        </p:txBody>
      </p:sp>
      <p:sp>
        <p:nvSpPr>
          <p:cNvPr id="64" name="Shape 64"/>
          <p:cNvSpPr/>
          <p:nvPr/>
        </p:nvSpPr>
        <p:spPr>
          <a:xfrm>
            <a:off x="6290253" y="4944533"/>
            <a:ext cx="64866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800"/>
            </a:pPr>
            <a:r>
              <a:rPr i="1" sz="2000"/>
              <a:t>For success, check the file opening or not,</a:t>
            </a:r>
            <a:endParaRPr i="1" sz="2000"/>
          </a:p>
          <a:p>
            <a:pPr lvl="0">
              <a:defRPr sz="1800"/>
            </a:pPr>
            <a:r>
              <a:rPr i="1" sz="2000"/>
              <a:t>and display the answer array.</a:t>
            </a:r>
            <a:endParaRPr i="1" sz="2000"/>
          </a:p>
          <a:p>
            <a:pPr lvl="0">
              <a:defRPr sz="1800"/>
            </a:pPr>
            <a:r>
              <a:rPr i="1" sz="2000"/>
              <a:t>   Then call function check it perfect solution or not</a:t>
            </a:r>
            <a:endParaRPr i="1" sz="2000"/>
          </a:p>
          <a:p>
            <a:pPr lvl="0">
              <a:defRPr sz="1800"/>
            </a:pPr>
            <a:r>
              <a:rPr i="1" sz="2000"/>
              <a:t>output the result. Then the program ask the choice and </a:t>
            </a:r>
            <a:endParaRPr i="1" sz="2000"/>
          </a:p>
          <a:p>
            <a:pPr lvl="0">
              <a:defRPr sz="1800"/>
            </a:pPr>
            <a:r>
              <a:rPr i="1" sz="2000"/>
              <a:t>switch case formatting the choice. if choice is N, in a </a:t>
            </a:r>
            <a:endParaRPr i="1" sz="2000"/>
          </a:p>
          <a:p>
            <a:pPr lvl="0">
              <a:defRPr sz="1800"/>
            </a:pPr>
            <a:r>
              <a:rPr i="1" sz="2000"/>
              <a:t>while loop, will go to above set the array is null. if not</a:t>
            </a:r>
            <a:endParaRPr i="1" sz="2000"/>
          </a:p>
          <a:p>
            <a:pPr lvl="0">
              <a:defRPr sz="1800"/>
            </a:pPr>
            <a:r>
              <a:rPr i="1" sz="2000"/>
              <a:t>then return 0 and exit the  program.</a:t>
            </a:r>
          </a:p>
        </p:txBody>
      </p:sp>
      <p:pic>
        <p:nvPicPr>
          <p:cNvPr id="65" name="2AB3C26B-603B-49BD-A1DE-E3FBEFE7C40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3083" y="2032435"/>
            <a:ext cx="6760993" cy="264620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1A191CF7-15FD-4173-8E3A-5600AD71A7A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54" y="471863"/>
            <a:ext cx="11499292" cy="225702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1000505" y="3149600"/>
            <a:ext cx="110037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   If not win, output the result, then ask for choice, by using switch case formatting the choice.</a:t>
            </a:r>
            <a:endParaRPr i="1" sz="2000"/>
          </a:p>
          <a:p>
            <a:pPr lvl="0">
              <a:defRPr sz="1800"/>
            </a:pPr>
            <a:r>
              <a:rPr i="1" sz="2000"/>
              <a:t>At here, player can go back to clear one position each time, and redo it. Or start a new round in</a:t>
            </a:r>
            <a:endParaRPr i="1" sz="2000"/>
          </a:p>
          <a:p>
            <a:pPr lvl="0">
              <a:defRPr sz="1800"/>
            </a:pPr>
            <a:r>
              <a:rPr i="1" sz="2000"/>
              <a:t>while loop.</a:t>
            </a:r>
            <a:endParaRPr i="1" sz="2000"/>
          </a:p>
          <a:p>
            <a:pPr lvl="0">
              <a:defRPr sz="1800"/>
            </a:pPr>
            <a:r>
              <a:rPr i="1" sz="2000"/>
              <a:t>   And also can default choice to quit the game.</a:t>
            </a:r>
          </a:p>
        </p:txBody>
      </p:sp>
      <p:pic>
        <p:nvPicPr>
          <p:cNvPr id="70" name="A407E5CF-0524-4E02-95E3-9452DAAB189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33" y="4891112"/>
            <a:ext cx="8650447" cy="486437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7133716" y="7247466"/>
            <a:ext cx="326288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   If the while loop finish, </a:t>
            </a:r>
            <a:endParaRPr i="1" sz="2000"/>
          </a:p>
          <a:p>
            <a:pPr lvl="0">
              <a:defRPr sz="1800"/>
            </a:pPr>
            <a:r>
              <a:rPr i="1" sz="2000"/>
              <a:t>then close the file for output</a:t>
            </a:r>
          </a:p>
        </p:txBody>
      </p:sp>
      <p:sp>
        <p:nvSpPr>
          <p:cNvPr id="72" name="Shape 7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432738FC-F279-4F83-AAE3-70083242913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02" y="491066"/>
            <a:ext cx="6107489" cy="381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7C9EF0B0-E8B9-4205-A9C9-90895508A7F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14" y="4626385"/>
            <a:ext cx="6732176" cy="419059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7201450" y="761999"/>
            <a:ext cx="5672075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i="1" sz="2000">
                <a:latin typeface="Helvetica"/>
                <a:ea typeface="Helvetica"/>
                <a:cs typeface="Helvetica"/>
                <a:sym typeface="Helvetica"/>
              </a:rPr>
              <a:t>               binarySearch</a:t>
            </a:r>
            <a:endParaRPr b="1" i="1" sz="20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i="1" sz="2000"/>
              <a:t>   Receive the integer vector id and its</a:t>
            </a:r>
            <a:endParaRPr i="1" sz="2000"/>
          </a:p>
          <a:p>
            <a:pPr lvl="0">
              <a:defRPr sz="1800"/>
            </a:pPr>
            <a:r>
              <a:rPr i="1" sz="2000"/>
              <a:t>size and value for search.</a:t>
            </a:r>
            <a:endParaRPr i="1" sz="2000"/>
          </a:p>
          <a:p>
            <a:pPr lvl="0">
              <a:defRPr sz="1800"/>
            </a:pPr>
            <a:r>
              <a:rPr i="1" sz="2000"/>
              <a:t>   set the initial first and last position.</a:t>
            </a:r>
            <a:endParaRPr i="1" sz="2000"/>
          </a:p>
          <a:p>
            <a:pPr lvl="0">
              <a:defRPr sz="1800"/>
            </a:pPr>
            <a:r>
              <a:rPr i="1" sz="2000"/>
              <a:t>set the found false flag.</a:t>
            </a:r>
            <a:endParaRPr i="1" sz="2000"/>
          </a:p>
          <a:p>
            <a:pPr lvl="0">
              <a:defRPr sz="1800"/>
            </a:pPr>
            <a:r>
              <a:rPr i="1" sz="2000"/>
              <a:t>then using do while get its middle position.</a:t>
            </a:r>
            <a:endParaRPr i="1" sz="2000"/>
          </a:p>
          <a:p>
            <a:pPr lvl="0">
              <a:defRPr sz="1800"/>
            </a:pPr>
            <a:r>
              <a:rPr i="1" sz="2000"/>
              <a:t>compare middle value with searching value.</a:t>
            </a:r>
            <a:endParaRPr i="1" sz="2000"/>
          </a:p>
          <a:p>
            <a:pPr lvl="0">
              <a:defRPr sz="1800"/>
            </a:pPr>
            <a:r>
              <a:rPr i="1" sz="2000"/>
              <a:t>if it is, then true flag, and position is middle.</a:t>
            </a:r>
            <a:endParaRPr i="1" sz="2000"/>
          </a:p>
          <a:p>
            <a:pPr lvl="0">
              <a:defRPr sz="1800"/>
            </a:pPr>
            <a:r>
              <a:rPr i="1" sz="2000"/>
              <a:t>if not, then check middle value greater than </a:t>
            </a:r>
            <a:endParaRPr i="1" sz="2000"/>
          </a:p>
          <a:p>
            <a:pPr lvl="0">
              <a:defRPr sz="1800"/>
            </a:pPr>
            <a:r>
              <a:rPr i="1" sz="2000"/>
              <a:t>searching value or not.</a:t>
            </a:r>
            <a:endParaRPr i="1" sz="2000"/>
          </a:p>
          <a:p>
            <a:pPr lvl="0">
              <a:defRPr sz="1800"/>
            </a:pPr>
            <a:r>
              <a:rPr i="1" sz="2000"/>
              <a:t>if it dose, then last=middle-1</a:t>
            </a:r>
            <a:endParaRPr i="1" sz="2000"/>
          </a:p>
          <a:p>
            <a:pPr lvl="0">
              <a:defRPr sz="1800"/>
            </a:pPr>
            <a:r>
              <a:rPr i="1" sz="2000"/>
              <a:t>if not, then first=middle+1</a:t>
            </a:r>
            <a:endParaRPr i="1" sz="2000"/>
          </a:p>
          <a:p>
            <a:pPr lvl="0">
              <a:defRPr sz="1800"/>
            </a:pPr>
            <a:r>
              <a:rPr i="1" sz="2000"/>
              <a:t>the condition for loop is searching until the value</a:t>
            </a:r>
            <a:endParaRPr i="1" sz="2000"/>
          </a:p>
          <a:p>
            <a:pPr lvl="0">
              <a:defRPr sz="1800"/>
            </a:pPr>
            <a:r>
              <a:rPr i="1" sz="2000"/>
              <a:t>is found or first&lt;=last. No element to search.</a:t>
            </a:r>
            <a:endParaRPr i="1" sz="2000"/>
          </a:p>
          <a:p>
            <a:pPr lvl="0">
              <a:defRPr sz="1800"/>
            </a:pPr>
            <a:r>
              <a:rPr i="1" sz="2000"/>
              <a:t>then return the position.</a:t>
            </a:r>
          </a:p>
        </p:txBody>
      </p:sp>
      <p:sp>
        <p:nvSpPr>
          <p:cNvPr id="77" name="Shape 77"/>
          <p:cNvSpPr/>
          <p:nvPr/>
        </p:nvSpPr>
        <p:spPr>
          <a:xfrm>
            <a:off x="7133716" y="5740400"/>
            <a:ext cx="43875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i="1" sz="2000"/>
              <a:t>Set the initial position -1,</a:t>
            </a:r>
            <a:endParaRPr i="1" sz="2000"/>
          </a:p>
          <a:p>
            <a:pPr lvl="0">
              <a:defRPr sz="1800"/>
            </a:pPr>
            <a:r>
              <a:rPr i="1" sz="2000"/>
              <a:t>when the value is not found, </a:t>
            </a:r>
            <a:endParaRPr i="1" sz="2000"/>
          </a:p>
          <a:p>
            <a:pPr lvl="0">
              <a:defRPr sz="1800"/>
            </a:pPr>
            <a:r>
              <a:rPr i="1" sz="2000"/>
              <a:t>in the main function can recognize -1</a:t>
            </a:r>
            <a:endParaRPr i="1" sz="2000"/>
          </a:p>
          <a:p>
            <a:pPr lvl="0">
              <a:defRPr sz="1800"/>
            </a:pPr>
            <a:r>
              <a:rPr i="1" sz="2000"/>
              <a:t>then display it is not found in data.</a:t>
            </a:r>
          </a:p>
        </p:txBody>
      </p:sp>
      <p:sp>
        <p:nvSpPr>
          <p:cNvPr id="78" name="Shape 78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1023600" y="8982035"/>
            <a:ext cx="1787057" cy="59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11"/>
                </a:moveTo>
                <a:lnTo>
                  <a:pt x="0" y="2089"/>
                </a:lnTo>
                <a:cubicBezTo>
                  <a:pt x="0" y="935"/>
                  <a:pt x="311" y="0"/>
                  <a:pt x="695" y="0"/>
                </a:cubicBezTo>
                <a:lnTo>
                  <a:pt x="20905" y="0"/>
                </a:lnTo>
                <a:cubicBezTo>
                  <a:pt x="21289" y="0"/>
                  <a:pt x="21600" y="935"/>
                  <a:pt x="21600" y="2089"/>
                </a:cubicBezTo>
                <a:lnTo>
                  <a:pt x="21600" y="19511"/>
                </a:lnTo>
                <a:cubicBezTo>
                  <a:pt x="21600" y="20665"/>
                  <a:pt x="21289" y="21600"/>
                  <a:pt x="20905" y="21600"/>
                </a:cubicBezTo>
                <a:lnTo>
                  <a:pt x="695" y="21600"/>
                </a:lnTo>
                <a:cubicBezTo>
                  <a:pt x="311" y="21600"/>
                  <a:pt x="0" y="20665"/>
                  <a:pt x="0" y="1951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Back Menu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